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256" r:id="rId2"/>
    <p:sldId id="263" r:id="rId3"/>
    <p:sldId id="262" r:id="rId4"/>
    <p:sldId id="260" r:id="rId5"/>
    <p:sldId id="266" r:id="rId6"/>
    <p:sldId id="303" r:id="rId7"/>
    <p:sldId id="267" r:id="rId8"/>
    <p:sldId id="268" r:id="rId9"/>
    <p:sldId id="265" r:id="rId10"/>
    <p:sldId id="257" r:id="rId11"/>
    <p:sldId id="270" r:id="rId12"/>
    <p:sldId id="302" r:id="rId13"/>
    <p:sldId id="292" r:id="rId14"/>
    <p:sldId id="301" r:id="rId15"/>
    <p:sldId id="294" r:id="rId16"/>
    <p:sldId id="293" r:id="rId17"/>
    <p:sldId id="274" r:id="rId18"/>
    <p:sldId id="299" r:id="rId19"/>
    <p:sldId id="295" r:id="rId20"/>
    <p:sldId id="296" r:id="rId21"/>
    <p:sldId id="297" r:id="rId22"/>
    <p:sldId id="300" r:id="rId23"/>
    <p:sldId id="298" r:id="rId24"/>
    <p:sldId id="278" r:id="rId25"/>
    <p:sldId id="283" r:id="rId26"/>
    <p:sldId id="282" r:id="rId27"/>
    <p:sldId id="279" r:id="rId28"/>
    <p:sldId id="281" r:id="rId29"/>
    <p:sldId id="280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71" r:id="rId39"/>
    <p:sldId id="269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303"/>
            <p14:sldId id="267"/>
            <p14:sldId id="268"/>
            <p14:sldId id="265"/>
            <p14:sldId id="257"/>
            <p14:sldId id="270"/>
            <p14:sldId id="302"/>
            <p14:sldId id="292"/>
            <p14:sldId id="301"/>
            <p14:sldId id="294"/>
            <p14:sldId id="293"/>
            <p14:sldId id="274"/>
            <p14:sldId id="299"/>
            <p14:sldId id="295"/>
            <p14:sldId id="296"/>
            <p14:sldId id="297"/>
            <p14:sldId id="300"/>
            <p14:sldId id="298"/>
            <p14:sldId id="278"/>
            <p14:sldId id="283"/>
            <p14:sldId id="282"/>
            <p14:sldId id="279"/>
            <p14:sldId id="281"/>
            <p14:sldId id="280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2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9"/>
    <p:restoredTop sz="72665"/>
  </p:normalViewPr>
  <p:slideViewPr>
    <p:cSldViewPr snapToGrid="0" snapToObjects="1">
      <p:cViewPr>
        <p:scale>
          <a:sx n="123" d="100"/>
          <a:sy n="123" d="100"/>
        </p:scale>
        <p:origin x="8" y="272"/>
      </p:cViewPr>
      <p:guideLst/>
    </p:cSldViewPr>
  </p:slideViewPr>
  <p:outlineViewPr>
    <p:cViewPr>
      <p:scale>
        <a:sx n="33" d="100"/>
        <a:sy n="33" d="100"/>
      </p:scale>
      <p:origin x="0" y="-23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401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Peripheral nervous system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0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44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10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628650" y="2078677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373773" y="2439057"/>
            <a:ext cx="5020013" cy="3556285"/>
            <a:chOff x="313749" y="1363959"/>
            <a:chExt cx="5020013" cy="3556285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170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Gro spreading a mechanism of long-range repression?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1" grpId="0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binds in clusters of discrete peaks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15" y="2023175"/>
            <a:ext cx="6866136" cy="3045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077" y="2100040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1.5 – 4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79077" y="266918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 – 6.5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79077" y="3238339"/>
            <a:ext cx="970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6.5 – 9 </a:t>
            </a:r>
            <a:r>
              <a:rPr lang="en-US" sz="1600" dirty="0" err="1" smtClean="0"/>
              <a:t>hr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833881" y="5068957"/>
            <a:ext cx="49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hth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8406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If Gro spreading is rare, how does it participate in long-range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778" y="1786466"/>
            <a:ext cx="6152444" cy="307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72" y="1379233"/>
            <a:ext cx="2397619" cy="24501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46" y="4489431"/>
            <a:ext cx="1957536" cy="21038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19" y="4399119"/>
            <a:ext cx="2130406" cy="22090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568" y="4397769"/>
            <a:ext cx="1924829" cy="2218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40" y="1192447"/>
            <a:ext cx="1834896" cy="273100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0" y="2557951"/>
            <a:ext cx="786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dCTBP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237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236229" y="412009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561244" y="4109156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0" y="531895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Groucho</a:t>
            </a:r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158044" y="4018844"/>
            <a:ext cx="87488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the nature of Dorsal dependence on Gro for repression?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2" y="1999299"/>
            <a:ext cx="3524385" cy="4119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072" y="611838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  <p:grpSp>
        <p:nvGrpSpPr>
          <p:cNvPr id="6" name="Group 5"/>
          <p:cNvGrpSpPr/>
          <p:nvPr/>
        </p:nvGrpSpPr>
        <p:grpSpPr>
          <a:xfrm>
            <a:off x="4727445" y="3064046"/>
            <a:ext cx="2166672" cy="2166672"/>
            <a:chOff x="3732028" y="3657600"/>
            <a:chExt cx="1828800" cy="1828800"/>
          </a:xfrm>
        </p:grpSpPr>
        <p:sp>
          <p:nvSpPr>
            <p:cNvPr id="7" name="Oval 6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9" name="Straight Arrow Connector 8"/>
          <p:cNvCxnSpPr/>
          <p:nvPr/>
        </p:nvCxnSpPr>
        <p:spPr>
          <a:xfrm flipV="1">
            <a:off x="4330849" y="3064046"/>
            <a:ext cx="0" cy="2035804"/>
          </a:xfrm>
          <a:prstGeom prst="straightConnector1">
            <a:avLst/>
          </a:prstGeom>
          <a:ln w="63500">
            <a:gradFill>
              <a:gsLst>
                <a:gs pos="0">
                  <a:schemeClr val="accent1">
                    <a:lumMod val="50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06887" y="5098308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50873" y="2696256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57938" y="507137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Type 1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(m</a:t>
            </a:r>
            <a:r>
              <a:rPr lang="en-US" dirty="0" smtClean="0">
                <a:solidFill>
                  <a:schemeClr val="accent2"/>
                </a:solidFill>
              </a:rPr>
              <a:t>esoderm)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57938" y="3735676"/>
            <a:ext cx="1794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Type 2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(</a:t>
            </a:r>
            <a:r>
              <a:rPr lang="en-US" dirty="0" err="1" smtClean="0">
                <a:solidFill>
                  <a:schemeClr val="accent4"/>
                </a:solidFill>
              </a:rPr>
              <a:t>n</a:t>
            </a:r>
            <a:r>
              <a:rPr lang="en-US" dirty="0" err="1" smtClean="0">
                <a:solidFill>
                  <a:schemeClr val="accent4"/>
                </a:solidFill>
              </a:rPr>
              <a:t>euroectoderm</a:t>
            </a:r>
            <a:r>
              <a:rPr lang="en-US" dirty="0" smtClean="0">
                <a:solidFill>
                  <a:schemeClr val="accent4"/>
                </a:solidFill>
              </a:rPr>
              <a:t>)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57938" y="2526143"/>
            <a:ext cx="1863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Type 3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(dorsal ectoderm)</a:t>
            </a:r>
            <a:endParaRPr lang="en-US" dirty="0">
              <a:solidFill>
                <a:schemeClr val="accent6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4563621" y="2900222"/>
            <a:ext cx="2494320" cy="2494318"/>
            <a:chOff x="4080759" y="2028684"/>
            <a:chExt cx="3657603" cy="3657600"/>
          </a:xfrm>
        </p:grpSpPr>
        <p:sp>
          <p:nvSpPr>
            <p:cNvPr id="16" name="Arc 1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Arc 16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Arc 17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Arc 18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Arc 19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Arc 20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373566" y="3933406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86318" y="375523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6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1: </a:t>
            </a:r>
            <a:r>
              <a:rPr lang="en-US" i="1" dirty="0" err="1" smtClean="0"/>
              <a:t>zen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" y="2283177"/>
            <a:ext cx="7700826" cy="348544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775200" y="576862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zen</a:t>
            </a:r>
            <a:endParaRPr lang="en-US" i="1" dirty="0"/>
          </a:p>
        </p:txBody>
      </p:sp>
      <p:sp>
        <p:nvSpPr>
          <p:cNvPr id="37" name="TextBox 36"/>
          <p:cNvSpPr txBox="1"/>
          <p:nvPr/>
        </p:nvSpPr>
        <p:spPr>
          <a:xfrm>
            <a:off x="6485493" y="5765420"/>
            <a:ext cx="51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bcd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0297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dpp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28" y="1869440"/>
            <a:ext cx="7852277" cy="39866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5187269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dpp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682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1: </a:t>
            </a:r>
            <a:r>
              <a:rPr lang="en-US" i="1" dirty="0" err="1" smtClean="0"/>
              <a:t>tld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7" y="2075744"/>
            <a:ext cx="7606026" cy="3625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0622" y="489937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tld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0453" y="489937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latin typeface="Helvetica Neue" charset="0"/>
                <a:ea typeface="Helvetica Neue" charset="0"/>
                <a:cs typeface="Helvetica Neue" charset="0"/>
              </a:rPr>
              <a:t>tok</a:t>
            </a:r>
            <a:endParaRPr lang="en-US" i="1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47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2: </a:t>
            </a:r>
            <a:r>
              <a:rPr lang="en-US" i="1" dirty="0" smtClean="0"/>
              <a:t>rho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916430"/>
            <a:ext cx="7996620" cy="3970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9450" y="5349240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rho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209757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3: </a:t>
            </a:r>
            <a:r>
              <a:rPr lang="en-US" i="1" dirty="0" err="1" smtClean="0"/>
              <a:t>sna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2" y="1954530"/>
            <a:ext cx="8395710" cy="3531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97630" y="5094208"/>
            <a:ext cx="51167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smtClean="0"/>
              <a:t>sna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5135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35" y="2044336"/>
            <a:ext cx="7373129" cy="426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359080" y="312909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2763338" y="388674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59080" y="426556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359080" y="199263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763338" y="275027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63336" y="502321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359078" y="543564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1145" y="2998853"/>
                <a:ext cx="3509422" cy="740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288163" y="3323256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326595" y="1690689"/>
            <a:ext cx="6406387" cy="44721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6732982" y="333756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03" t="42104" b="40222"/>
          <a:stretch/>
        </p:blipFill>
        <p:spPr>
          <a:xfrm>
            <a:off x="7209742" y="1569720"/>
            <a:ext cx="1934258" cy="107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target genes are enriched for developmental TFs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" y="1690689"/>
            <a:ext cx="8932950" cy="516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97913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71493" y="297180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989464" y="1037895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89464" y="1238421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510833" y="943511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7510833" y="1138158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  <p:sp>
        <p:nvSpPr>
          <p:cNvPr id="2" name="TextBox 1"/>
          <p:cNvSpPr txBox="1"/>
          <p:nvPr/>
        </p:nvSpPr>
        <p:spPr>
          <a:xfrm>
            <a:off x="6989464" y="2023110"/>
            <a:ext cx="215514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Hubs</a:t>
            </a:r>
          </a:p>
          <a:p>
            <a:endParaRPr lang="en-US" b="1" i="1" dirty="0" smtClean="0"/>
          </a:p>
          <a:p>
            <a:r>
              <a:rPr lang="en-US" b="1" i="1" dirty="0" smtClean="0"/>
              <a:t>Signaling</a:t>
            </a:r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dpp</a:t>
            </a:r>
            <a:endParaRPr lang="en-US" b="1" i="1" dirty="0"/>
          </a:p>
          <a:p>
            <a:r>
              <a:rPr lang="en-US" b="1" i="1" dirty="0"/>
              <a:t> </a:t>
            </a:r>
            <a:r>
              <a:rPr lang="en-US" b="1" i="1" dirty="0" smtClean="0"/>
              <a:t>  </a:t>
            </a:r>
            <a:r>
              <a:rPr lang="en-US" dirty="0" err="1" smtClean="0"/>
              <a:t>wg</a:t>
            </a:r>
            <a:endParaRPr lang="en-US" dirty="0" smtClean="0"/>
          </a:p>
          <a:p>
            <a:r>
              <a:rPr lang="en-US" dirty="0" smtClean="0"/>
              <a:t>   </a:t>
            </a:r>
            <a:r>
              <a:rPr lang="en-US" dirty="0" err="1" smtClean="0"/>
              <a:t>Egfr</a:t>
            </a:r>
            <a:endParaRPr lang="en-US" dirty="0" smtClean="0"/>
          </a:p>
          <a:p>
            <a:r>
              <a:rPr lang="en-US" b="1" i="1" dirty="0" smtClean="0"/>
              <a:t>Transcription factors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pnr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ptc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tkv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aop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2556" y="5643693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oly(A)+ mRNA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</a:t>
            </a:r>
            <a:r>
              <a:rPr lang="en-US" dirty="0" smtClean="0"/>
              <a:t>log</a:t>
            </a:r>
            <a:r>
              <a:rPr lang="en-US" baseline="-25000" dirty="0" smtClean="0"/>
              <a:t>2</a:t>
            </a:r>
            <a:r>
              <a:rPr lang="en-US" dirty="0" smtClean="0"/>
              <a:t>FPM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6200000">
            <a:off x="-2135261" y="3285342"/>
            <a:ext cx="488148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Nascent RNA</a:t>
            </a:r>
          </a:p>
          <a:p>
            <a:pPr algn="ctr"/>
            <a:r>
              <a:rPr lang="en-US" dirty="0" smtClean="0"/>
              <a:t>Normalized Expression Level </a:t>
            </a:r>
            <a:r>
              <a:rPr lang="en-US" dirty="0" smtClean="0"/>
              <a:t>(log</a:t>
            </a:r>
            <a:r>
              <a:rPr lang="en-US" baseline="-25000" dirty="0" smtClean="0"/>
              <a:t>2</a:t>
            </a:r>
            <a:r>
              <a:rPr lang="en-US" dirty="0" smtClean="0"/>
              <a:t>FPM)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10820" b="6631"/>
          <a:stretch/>
        </p:blipFill>
        <p:spPr>
          <a:xfrm>
            <a:off x="628650" y="2196935"/>
            <a:ext cx="5356267" cy="339209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47709" y="220573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1.5 – 4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47709" y="345944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4 – 6.5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647709" y="471314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6.5 – 9 </a:t>
            </a:r>
            <a:r>
              <a:rPr lang="en-US" dirty="0" err="1" smtClean="0">
                <a:latin typeface="Helvetica Neue" charset="0"/>
                <a:ea typeface="Helvetica Neue" charset="0"/>
                <a:cs typeface="Helvetica Neue" charset="0"/>
              </a:rPr>
              <a:t>hr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7" t="3669" r="19803" b="3411"/>
          <a:stretch/>
        </p:blipFill>
        <p:spPr>
          <a:xfrm>
            <a:off x="6142931" y="1909080"/>
            <a:ext cx="1318716" cy="12308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669" r="20069" b="3411"/>
          <a:stretch/>
        </p:blipFill>
        <p:spPr>
          <a:xfrm>
            <a:off x="6142931" y="3139882"/>
            <a:ext cx="1318716" cy="12308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1" t="3226" r="20069" b="3853"/>
          <a:stretch/>
        </p:blipFill>
        <p:spPr>
          <a:xfrm>
            <a:off x="6142931" y="4370684"/>
            <a:ext cx="1318716" cy="123080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694480" y="6071512"/>
            <a:ext cx="190005" cy="19000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94480" y="6346761"/>
            <a:ext cx="190005" cy="190005"/>
          </a:xfrm>
          <a:prstGeom prst="rect">
            <a:avLst/>
          </a:prstGeom>
          <a:solidFill>
            <a:srgbClr val="ED7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888413" y="5966858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Helvetica Neue" charset="0"/>
                <a:ea typeface="Helvetica Neue" charset="0"/>
                <a:cs typeface="Helvetica Neue" charset="0"/>
              </a:rPr>
              <a:t>Higher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884485" y="6240574"/>
            <a:ext cx="203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Lower abundance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854" y="1984664"/>
            <a:ext cx="6068291" cy="455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domain architecture of Gro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t="11711" r="18323" b="82841"/>
          <a:stretch/>
        </p:blipFill>
        <p:spPr>
          <a:xfrm>
            <a:off x="2209552" y="1808471"/>
            <a:ext cx="5688281" cy="7362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9387" y="2737834"/>
            <a:ext cx="2190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Self-association</a:t>
            </a:r>
          </a:p>
          <a:p>
            <a:pPr algn="r"/>
            <a:r>
              <a:rPr lang="en-US" dirty="0" smtClean="0"/>
              <a:t>Repressor interaction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80668" y="3519380"/>
            <a:ext cx="20220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Nuclear localization</a:t>
            </a:r>
          </a:p>
          <a:p>
            <a:pPr algn="r"/>
            <a:r>
              <a:rPr lang="en-US" dirty="0" smtClean="0"/>
              <a:t>Interaction with:</a:t>
            </a:r>
          </a:p>
          <a:p>
            <a:pPr algn="r"/>
            <a:r>
              <a:rPr lang="en-US" sz="1400" dirty="0" smtClean="0"/>
              <a:t>HDAC1/Rpd3</a:t>
            </a:r>
          </a:p>
          <a:p>
            <a:pPr algn="r"/>
            <a:r>
              <a:rPr lang="en-US" sz="1400" dirty="0" smtClean="0"/>
              <a:t>H3/4 </a:t>
            </a:r>
            <a:r>
              <a:rPr lang="en-US" sz="1400" dirty="0" err="1" smtClean="0"/>
              <a:t>hypoacetylated</a:t>
            </a:r>
            <a:r>
              <a:rPr lang="en-US" sz="1400" dirty="0" smtClean="0"/>
              <a:t> tail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2415847" y="4731813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3009" y="5236360"/>
            <a:ext cx="18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Regulatory region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90638" y="5740907"/>
            <a:ext cx="21902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l-GR" dirty="0" smtClean="0"/>
              <a:t>β</a:t>
            </a:r>
            <a:r>
              <a:rPr lang="en-US" dirty="0" smtClean="0"/>
              <a:t>-propeller domain</a:t>
            </a:r>
          </a:p>
          <a:p>
            <a:pPr algn="r"/>
            <a:r>
              <a:rPr lang="en-US" dirty="0" smtClean="0"/>
              <a:t>Repressor interaction</a:t>
            </a:r>
          </a:p>
          <a:p>
            <a:pPr algn="r"/>
            <a:r>
              <a:rPr lang="en-US" sz="1400" dirty="0" smtClean="0"/>
              <a:t>WRPW and eh1-like motifs</a:t>
            </a:r>
            <a:endParaRPr lang="en-US" sz="1400" dirty="0"/>
          </a:p>
        </p:txBody>
      </p:sp>
      <p:sp>
        <p:nvSpPr>
          <p:cNvPr id="39" name="Freeform 38"/>
          <p:cNvSpPr/>
          <p:nvPr/>
        </p:nvSpPr>
        <p:spPr>
          <a:xfrm>
            <a:off x="542925" y="2544740"/>
            <a:ext cx="2162175" cy="839425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39"/>
          <p:cNvSpPr/>
          <p:nvPr/>
        </p:nvSpPr>
        <p:spPr>
          <a:xfrm>
            <a:off x="1360273" y="2544741"/>
            <a:ext cx="2142487" cy="2036822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2524125" y="2544740"/>
            <a:ext cx="1738190" cy="253211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390901" y="2534789"/>
            <a:ext cx="1720694" cy="304686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4518678" y="2544740"/>
            <a:ext cx="2162175" cy="4057941"/>
          </a:xfrm>
          <a:custGeom>
            <a:avLst/>
            <a:gdLst>
              <a:gd name="connsiteX0" fmla="*/ 800100 w 800100"/>
              <a:gd name="connsiteY0" fmla="*/ 0 h 1524000"/>
              <a:gd name="connsiteX1" fmla="*/ 800100 w 800100"/>
              <a:gd name="connsiteY1" fmla="*/ 0 h 1524000"/>
              <a:gd name="connsiteX2" fmla="*/ 800100 w 800100"/>
              <a:gd name="connsiteY2" fmla="*/ 866775 h 1524000"/>
              <a:gd name="connsiteX3" fmla="*/ 800100 w 800100"/>
              <a:gd name="connsiteY3" fmla="*/ 1524000 h 1524000"/>
              <a:gd name="connsiteX4" fmla="*/ 0 w 800100"/>
              <a:gd name="connsiteY4" fmla="*/ 1524000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0100" h="1524000">
                <a:moveTo>
                  <a:pt x="800100" y="0"/>
                </a:moveTo>
                <a:lnTo>
                  <a:pt x="800100" y="0"/>
                </a:lnTo>
                <a:lnTo>
                  <a:pt x="800100" y="866775"/>
                </a:lnTo>
                <a:lnTo>
                  <a:pt x="800100" y="1524000"/>
                </a:lnTo>
                <a:lnTo>
                  <a:pt x="0" y="1524000"/>
                </a:ln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4720</TotalTime>
  <Words>875</Words>
  <Application>Microsoft Macintosh PowerPoint</Application>
  <PresentationFormat>On-screen Show (4:3)</PresentationFormat>
  <Paragraphs>274</Paragraphs>
  <Slides>39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The domain architecture of Gro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Groucho is recruited to thousands of sites throughout the genome</vt:lpstr>
      <vt:lpstr>Is Gro spreading a mechanism of long-range repression?</vt:lpstr>
      <vt:lpstr>Gro binds in clusters of discrete peaks</vt:lpstr>
      <vt:lpstr>Gro binding is not indicative of spreading in vivo</vt:lpstr>
      <vt:lpstr>If Gro spreading is rare, how does it participate in long-range repression?</vt:lpstr>
      <vt:lpstr>Binding to genes is enriched for multiple peak clusters</vt:lpstr>
      <vt:lpstr>What is the nature of Dorsal dependence on Gro for repression?</vt:lpstr>
      <vt:lpstr>Class 1: zen</vt:lpstr>
      <vt:lpstr>Class 1: dpp</vt:lpstr>
      <vt:lpstr>Class 1: tld</vt:lpstr>
      <vt:lpstr>Class 2: rho</vt:lpstr>
      <vt:lpstr>Class 3: sna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Gro target genes are enriched for developmental TFs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128</cp:revision>
  <dcterms:created xsi:type="dcterms:W3CDTF">2015-11-19T02:10:34Z</dcterms:created>
  <dcterms:modified xsi:type="dcterms:W3CDTF">2015-11-22T09:01:13Z</dcterms:modified>
</cp:coreProperties>
</file>